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892" r:id="rId5"/>
    <p:sldId id="835" r:id="rId6"/>
    <p:sldId id="271" r:id="rId7"/>
    <p:sldId id="894" r:id="rId8"/>
    <p:sldId id="893" r:id="rId9"/>
    <p:sldId id="277" r:id="rId1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42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orient="horz" pos="349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62A158-D07A-2739-2328-E5FA02665D2B}" name="Kate Hoppe" initials="KH" userId="S::k.hoppe@mhpn.org.au::c74d24a2-32ab-4501-8f4c-95c7db08fa6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sobel Hutchinson" initials="IH" lastIdx="4" clrIdx="0"/>
  <p:cmAuthor id="1" name="Jacquelynne Lee" initials="JL" lastIdx="31" clrIdx="1">
    <p:extLst>
      <p:ext uri="{19B8F6BF-5375-455C-9EA6-DF929625EA0E}">
        <p15:presenceInfo xmlns:p15="http://schemas.microsoft.com/office/powerpoint/2012/main" userId="Jacquelynne Lee" providerId="None"/>
      </p:ext>
    </p:extLst>
  </p:cmAuthor>
  <p:cmAuthor id="2" name="Zakaria Shahruddin" initials="ZS" lastIdx="1" clrIdx="2">
    <p:extLst>
      <p:ext uri="{19B8F6BF-5375-455C-9EA6-DF929625EA0E}">
        <p15:presenceInfo xmlns:p15="http://schemas.microsoft.com/office/powerpoint/2012/main" userId="S::z.shahruddin@mhpn.org.au::cb7959c2-5a2a-403d-9c25-2cbd8aded88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4BF"/>
    <a:srgbClr val="DF1E82"/>
    <a:srgbClr val="84BF43"/>
    <a:srgbClr val="8CC341"/>
    <a:srgbClr val="FFFFFF"/>
    <a:srgbClr val="8181B2"/>
    <a:srgbClr val="EB8423"/>
    <a:srgbClr val="92D050"/>
    <a:srgbClr val="39C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45" autoAdjust="0"/>
    <p:restoredTop sz="97106" autoAdjust="0"/>
  </p:normalViewPr>
  <p:slideViewPr>
    <p:cSldViewPr snapToGrid="0" snapToObjects="1">
      <p:cViewPr varScale="1">
        <p:scale>
          <a:sx n="106" d="100"/>
          <a:sy n="106" d="100"/>
        </p:scale>
        <p:origin x="678" y="114"/>
      </p:cViewPr>
      <p:guideLst>
        <p:guide orient="horz" pos="4042"/>
        <p:guide pos="302"/>
        <p:guide orient="horz" pos="3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42" y="-90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69921" cy="480060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2"/>
            <a:ext cx="3169921" cy="480060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r">
              <a:defRPr sz="1200"/>
            </a:lvl1pPr>
          </a:lstStyle>
          <a:p>
            <a:fld id="{3603290C-8B66-49DD-96A4-CFCD6417987B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5"/>
            <a:ext cx="3169921" cy="480060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1" cy="480060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r">
              <a:defRPr sz="1200"/>
            </a:lvl1pPr>
          </a:lstStyle>
          <a:p>
            <a:fld id="{12D1B1DE-975B-4F3A-AABB-0189C3402B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9344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169921" cy="481727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3"/>
            <a:ext cx="3169921" cy="481727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r">
              <a:defRPr sz="1200"/>
            </a:lvl1pPr>
          </a:lstStyle>
          <a:p>
            <a:fld id="{94F161C5-627D-40E2-9572-A5C9332CD8DF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2" tIns="47316" rIns="94632" bIns="47316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4"/>
          </a:xfrm>
          <a:prstGeom prst="rect">
            <a:avLst/>
          </a:prstGeom>
        </p:spPr>
        <p:txBody>
          <a:bodyPr vert="horz" lIns="94632" tIns="47316" rIns="94632" bIns="4731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8"/>
            <a:ext cx="3169921" cy="481725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8"/>
            <a:ext cx="3169921" cy="481725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r">
              <a:defRPr sz="1200"/>
            </a:lvl1pPr>
          </a:lstStyle>
          <a:p>
            <a:fld id="{00439023-A479-48CF-B4E1-2BA7791B84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69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39023-A479-48CF-B4E1-2BA7791B849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4184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0400" y="636588"/>
            <a:ext cx="5656263" cy="3181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Chris. 1.02</a:t>
            </a:r>
          </a:p>
        </p:txBody>
      </p:sp>
    </p:spTree>
    <p:extLst>
      <p:ext uri="{BB962C8B-B14F-4D97-AF65-F5344CB8AC3E}">
        <p14:creationId xmlns:p14="http://schemas.microsoft.com/office/powerpoint/2010/main" val="991557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39023-A479-48CF-B4E1-2BA7791B849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0369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6F00A-FABB-0267-3AC2-15C10766B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0EB4B3-11E6-5C62-C77A-24FADE7D0F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017CFD-840F-1C26-2B2C-CDEFAA77C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A0DC6-5147-7EE4-E37A-6D2CA1BA3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39023-A479-48CF-B4E1-2BA7791B849E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3467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98FC6-ACD2-3F80-8F1F-18AABE990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C3EFD4-45EA-DB84-53C2-EF12CC21D7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B179B4-7012-955C-D472-BCC5E0476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8DAD9-E32D-D9FB-A821-5D6958E7DB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39023-A479-48CF-B4E1-2BA7791B849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5103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39023-A479-48CF-B4E1-2BA7791B849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9578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19E37-89B9-42A9-B50C-CB4F31450F6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3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A147-9DE1-4C8F-8792-CA52E1CE7FEB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5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C487-05D3-4957-89B6-11A12CAAB13C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31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40FF8-F618-7D46-8F18-DA9011C3F93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pic>
        <p:nvPicPr>
          <p:cNvPr id="3" name="Google Shape;158;p28">
            <a:extLst>
              <a:ext uri="{FF2B5EF4-FFF2-40B4-BE49-F238E27FC236}">
                <a16:creationId xmlns:a16="http://schemas.microsoft.com/office/drawing/2014/main" id="{900916BF-6DDD-DA46-8A18-498EDA4F44EC}"/>
              </a:ext>
            </a:extLst>
          </p:cNvPr>
          <p:cNvPicPr preferRelativeResize="0"/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76003" y="5792026"/>
            <a:ext cx="1158239" cy="910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D0E1F3B-6CAE-C549-A7D9-DA2320C53F7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7742" y="247239"/>
            <a:ext cx="2916500" cy="52861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738914F-569C-C641-A9C0-5CD1E5BEB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8399"/>
            <a:ext cx="8190964" cy="1089600"/>
          </a:xfrm>
        </p:spPr>
        <p:txBody>
          <a:bodyPr/>
          <a:lstStyle>
            <a:lvl1pPr>
              <a:defRPr lang="en-US" sz="4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8446F0-0FC4-2E49-8A21-12A533F66C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1477918"/>
            <a:ext cx="10772275" cy="4158275"/>
          </a:xfrm>
        </p:spPr>
        <p:txBody>
          <a:bodyPr/>
          <a:lstStyle>
            <a:lvl1pPr>
              <a:defRPr lang="en-GB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08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8C6C-95A2-41B9-91ED-879522C3633A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12728" y="6356350"/>
            <a:ext cx="2743200" cy="365125"/>
          </a:xfrm>
        </p:spPr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0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F5C9-8C31-493B-8523-61263EC6BA6A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9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94A3-55E5-472A-B5D2-AD04F7DCB07B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3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5C5C-1515-4510-AAA2-119309F7868A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4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F21D-88B2-40D2-9FAE-0CAA7BCC9E9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1B105-3D0B-4836-BBDE-ECA0FC3C91AC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5D7B-4909-40FD-92C5-49B21D71D0A8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FAF8-33F2-43AA-A875-0B15BBA08711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9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55FEF-1E1D-4AE8-8346-E90C26DA3C1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80072" y="63667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C86CC-58CE-E14A-B1C1-E1038979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4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talking to another person&#10;&#10;AI-generated content may be incorrect.">
            <a:extLst>
              <a:ext uri="{FF2B5EF4-FFF2-40B4-BE49-F238E27FC236}">
                <a16:creationId xmlns:a16="http://schemas.microsoft.com/office/drawing/2014/main" id="{826371CB-3FB2-DDEE-21BC-4D039CAFAA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3694" r="22318"/>
          <a:stretch>
            <a:fillRect/>
          </a:stretch>
        </p:blipFill>
        <p:spPr>
          <a:xfrm>
            <a:off x="3824865" y="-22113"/>
            <a:ext cx="8367136" cy="5575187"/>
          </a:xfrm>
          <a:prstGeom prst="rect">
            <a:avLst/>
          </a:prstGeom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0" y="-22112"/>
            <a:ext cx="6062152" cy="5575187"/>
          </a:xfrm>
          <a:prstGeom prst="rect">
            <a:avLst/>
          </a:prstGeom>
          <a:solidFill>
            <a:srgbClr val="8CC341"/>
          </a:solidFill>
        </p:spPr>
        <p:txBody>
          <a:bodyPr vert="horz" lIns="216000" tIns="216000" rIns="7200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>
                <a:latin typeface="Arial" charset="0"/>
                <a:ea typeface="Arial" charset="0"/>
                <a:cs typeface="Arial" charset="0"/>
              </a:rPr>
              <a:t> 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451" y="4307644"/>
            <a:ext cx="1886429" cy="7502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1917" y="5842000"/>
            <a:ext cx="929724" cy="7311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74684" y="1060478"/>
            <a:ext cx="5712785" cy="20549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AU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Webinar 46</a:t>
            </a:r>
          </a:p>
          <a:p>
            <a:r>
              <a:rPr lang="en-GB" sz="2400" b="1" dirty="0">
                <a:latin typeface="Arial" charset="0"/>
                <a:ea typeface="Arial" charset="0"/>
                <a:cs typeface="Arial" charset="0"/>
              </a:rPr>
              <a:t>Skills in child aware practice with parents who use substances</a:t>
            </a:r>
            <a:endParaRPr lang="en-AU" sz="24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9451" y="3969171"/>
            <a:ext cx="50138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24585" y="4307645"/>
            <a:ext cx="2178748" cy="7410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97072BA-B78E-47A7-AD67-8BA1DDB91EC9}"/>
              </a:ext>
            </a:extLst>
          </p:cNvPr>
          <p:cNvSpPr txBox="1"/>
          <p:nvPr/>
        </p:nvSpPr>
        <p:spPr>
          <a:xfrm flipH="1">
            <a:off x="371936" y="3192993"/>
            <a:ext cx="5712785" cy="77617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7:15 pm to 8:30 pm AEDT</a:t>
            </a:r>
            <a:b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Tuesday 2</a:t>
            </a:r>
            <a:r>
              <a:rPr lang="en-US" b="1" baseline="30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nd</a:t>
            </a:r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December 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6231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A66D1-FA23-734E-B2C2-BE5E03AC8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60831-6990-7947-ACBD-A7B36D6E7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9862" y="1247999"/>
            <a:ext cx="10772275" cy="4394143"/>
          </a:xfrm>
        </p:spPr>
        <p:txBody>
          <a:bodyPr/>
          <a:lstStyle/>
          <a:p>
            <a:pPr marL="0" indent="0" algn="l">
              <a:buNone/>
            </a:pPr>
            <a:r>
              <a:rPr lang="en-A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like to acknowledge the Traditional owners of country throughout Australia and recognise the continuing connection to lands, waters and communities. </a:t>
            </a:r>
            <a:endParaRPr lang="en-A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A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A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A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wish to pay respect to Elders past and present, and acknowledge the memories, traditions, cultures and hopes of Aboriginal and Torres Strait Islander people.</a:t>
            </a:r>
            <a:endParaRPr lang="en-AU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boriginal artwork">
            <a:extLst>
              <a:ext uri="{FF2B5EF4-FFF2-40B4-BE49-F238E27FC236}">
                <a16:creationId xmlns:a16="http://schemas.microsoft.com/office/drawing/2014/main" id="{9DDF862F-9C9B-E54D-8FDE-35EC6630072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789"/>
          <a:stretch/>
        </p:blipFill>
        <p:spPr>
          <a:xfrm>
            <a:off x="0" y="3429000"/>
            <a:ext cx="1219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19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48009" y="1258666"/>
            <a:ext cx="10864406" cy="517286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5000"/>
              </a:lnSpc>
              <a:buNone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At the webinar’s completion, participants will be able to:</a:t>
            </a:r>
          </a:p>
          <a:p>
            <a:pPr marL="0" lvl="0" indent="0">
              <a:lnSpc>
                <a:spcPct val="105000"/>
              </a:lnSpc>
              <a:buNone/>
            </a:pP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AU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Address common practice challenges encountered during child aware conversations with parents who use substances</a:t>
            </a:r>
            <a:endParaRPr lang="en-AU" sz="2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Cordia New" panose="020B0304020202020204" pitchFamily="34" charset="-34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AU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Outline strategies to build trust and rapport with parents while also having difficult conversations  </a:t>
            </a:r>
            <a:endParaRPr lang="en-AU" sz="2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Cordia New" panose="020B0304020202020204" pitchFamily="34" charset="-34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AU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Explore a parent’s values, hopes and goals as a parent and how they align with their substance use in a non-shaming or blaming way</a:t>
            </a:r>
            <a:endParaRPr lang="en-AU" sz="2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Cordia New" panose="020B0304020202020204" pitchFamily="34" charset="-34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5000"/>
              </a:lnSpc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Disclaimer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content in this webinar is for educational purposes only and does not constitute medical advice.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any content in tonight’s webinar causes distress, please seek care with your GP, local mental health service                                        or Lifeline 13 11 14.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963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89965" y="2636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Learning outcomes</a:t>
            </a:r>
            <a:endParaRPr lang="en-US" sz="1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B15AE5-C66B-6C6E-AAE4-D39321568FA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4009" y="237020"/>
            <a:ext cx="1158240" cy="91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78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7DD99-21B5-43EF-39EC-93D50EF1A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429A0ED-C516-3496-509D-E9589322DD54}"/>
              </a:ext>
            </a:extLst>
          </p:cNvPr>
          <p:cNvSpPr txBox="1">
            <a:spLocks/>
          </p:cNvSpPr>
          <p:nvPr/>
        </p:nvSpPr>
        <p:spPr>
          <a:xfrm>
            <a:off x="548009" y="2775857"/>
            <a:ext cx="10864406" cy="3323814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AU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Normalise and humanise parenting conversations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Build trust through transparency and collaboration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Focus on strengths while exploring vulnerabilities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Offer compassion and a non-judgemental stance to reduce shame and guilt</a:t>
            </a:r>
            <a:endParaRPr lang="en-AU" sz="2000" kern="100" dirty="0">
              <a:effectLst/>
              <a:latin typeface="Arial" panose="020B0604020202020204" pitchFamily="34" charset="0"/>
              <a:ea typeface="DengXian" panose="02010600030101010101" pitchFamily="2" charset="-122"/>
              <a:cs typeface="Cordia New" panose="020B03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C65058-F042-96AA-1481-EA4C38CDD419}"/>
              </a:ext>
            </a:extLst>
          </p:cNvPr>
          <p:cNvSpPr txBox="1"/>
          <p:nvPr/>
        </p:nvSpPr>
        <p:spPr>
          <a:xfrm>
            <a:off x="6705600" y="963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19578C6-69EE-53A9-FE1C-56AA656C13D3}"/>
              </a:ext>
            </a:extLst>
          </p:cNvPr>
          <p:cNvSpPr txBox="1">
            <a:spLocks/>
          </p:cNvSpPr>
          <p:nvPr/>
        </p:nvSpPr>
        <p:spPr>
          <a:xfrm>
            <a:off x="389965" y="2636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Key points from </a:t>
            </a:r>
            <a:r>
              <a:rPr lang="en-GB" b="1" dirty="0">
                <a:latin typeface="Arial" charset="0"/>
                <a:ea typeface="Arial" charset="0"/>
                <a:cs typeface="Arial" charset="0"/>
              </a:rPr>
              <a:t>‘Beginning child aware conversations with parents who use substances’</a:t>
            </a:r>
            <a:endParaRPr lang="en-US" sz="1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7A6280-2C76-FF04-AECA-1546F24A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111029-4D8F-7237-C8A5-F1DBA9EDAA5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4009" y="237020"/>
            <a:ext cx="1158240" cy="91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331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A252B-57EF-0ED7-0CC2-FACAAD877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33DA0B-34CF-AA4D-D091-A1087A6F31F7}"/>
              </a:ext>
            </a:extLst>
          </p:cNvPr>
          <p:cNvSpPr txBox="1">
            <a:spLocks/>
          </p:cNvSpPr>
          <p:nvPr/>
        </p:nvSpPr>
        <p:spPr>
          <a:xfrm>
            <a:off x="548009" y="1258666"/>
            <a:ext cx="10864406" cy="517286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Child protection / reunification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Mandatory reporting (covered in the previous webinar)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Supporting children who use substances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Other addictive behaviours, such as gambling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814830" algn="l"/>
              </a:tabLst>
            </a:pPr>
            <a:r>
              <a:rPr lang="en-GB" sz="2000" kern="100" dirty="0"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S</a:t>
            </a:r>
            <a:r>
              <a:rPr lang="en-GB" sz="20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pecific practice considerations for Aboriginal and Torres Strait Islander families</a:t>
            </a:r>
            <a:endParaRPr lang="en-AU" sz="2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Cordia New" panose="020B03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D7ADE1-6D0F-5BD1-AE61-1AFE8D3CD90E}"/>
              </a:ext>
            </a:extLst>
          </p:cNvPr>
          <p:cNvSpPr txBox="1"/>
          <p:nvPr/>
        </p:nvSpPr>
        <p:spPr>
          <a:xfrm>
            <a:off x="6705600" y="963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0D433CE-6A5B-0905-6327-0582BB25DF84}"/>
              </a:ext>
            </a:extLst>
          </p:cNvPr>
          <p:cNvSpPr txBox="1">
            <a:spLocks/>
          </p:cNvSpPr>
          <p:nvPr/>
        </p:nvSpPr>
        <p:spPr>
          <a:xfrm>
            <a:off x="389965" y="2636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Conversations for another time</a:t>
            </a:r>
            <a:endParaRPr lang="en-US" sz="1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C72A25-ADD1-BAEE-68E7-D318785AA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33802B-C8E2-9DAC-C71C-C9CCFA66240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4009" y="237020"/>
            <a:ext cx="1158240" cy="91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0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255251" y="2377307"/>
            <a:ext cx="9681498" cy="210338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50000"/>
              </a:lnSpc>
              <a:buNone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This webinar was co-produced by MHPN and Emerging Minds for the Emerging Minds: National Workforce Centre for Child Mental Health (NWCCMH) project. 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The NWCCMH is funded by the Australian Government Department of Health under the National Support for Child and Youth Mental Health Program.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963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89965" y="24723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C86CC-58CE-E14A-B1C1-E103897916EB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F9E307-1221-2AB4-4E03-CA243CBE2DD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4009" y="237020"/>
            <a:ext cx="1158240" cy="91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4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B941"/>
      </a:accent1>
      <a:accent2>
        <a:srgbClr val="8181B2"/>
      </a:accent2>
      <a:accent3>
        <a:srgbClr val="F47020"/>
      </a:accent3>
      <a:accent4>
        <a:srgbClr val="DF1E82"/>
      </a:accent4>
      <a:accent5>
        <a:srgbClr val="82B941"/>
      </a:accent5>
      <a:accent6>
        <a:srgbClr val="8181B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13934ac-bb79-4b0c-a2e8-2c5c149942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46637ADF9DA141A0BF1BE449E9CCB5" ma:contentTypeVersion="14" ma:contentTypeDescription="Create a new document." ma:contentTypeScope="" ma:versionID="2f8bb5080b78dc918046ccd4bedbabdb">
  <xsd:schema xmlns:xsd="http://www.w3.org/2001/XMLSchema" xmlns:xs="http://www.w3.org/2001/XMLSchema" xmlns:p="http://schemas.microsoft.com/office/2006/metadata/properties" xmlns:ns3="d13934ac-bb79-4b0c-a2e8-2c5c1499426b" xmlns:ns4="7c9d4a2d-f3ee-4932-8fd6-12c8bda0d7aa" targetNamespace="http://schemas.microsoft.com/office/2006/metadata/properties" ma:root="true" ma:fieldsID="311b13dc26e4bcc493d1a2dd7a3577d2" ns3:_="" ns4:_="">
    <xsd:import namespace="d13934ac-bb79-4b0c-a2e8-2c5c1499426b"/>
    <xsd:import namespace="7c9d4a2d-f3ee-4932-8fd6-12c8bda0d7a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934ac-bb79-4b0c-a2e8-2c5c149942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d4a2d-f3ee-4932-8fd6-12c8bda0d7a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D3E84A-5392-46AC-A426-0420D340F4FD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d13934ac-bb79-4b0c-a2e8-2c5c1499426b"/>
    <ds:schemaRef ds:uri="http://schemas.microsoft.com/office/2006/documentManagement/types"/>
    <ds:schemaRef ds:uri="http://www.w3.org/XML/1998/namespace"/>
    <ds:schemaRef ds:uri="http://purl.org/dc/elements/1.1/"/>
    <ds:schemaRef ds:uri="7c9d4a2d-f3ee-4932-8fd6-12c8bda0d7aa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3EAD9A30-DE07-4CD4-8CA4-97915E4056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09E9CD-69A2-46B4-98ED-B341812D0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934ac-bb79-4b0c-a2e8-2c5c1499426b"/>
    <ds:schemaRef ds:uri="7c9d4a2d-f3ee-4932-8fd6-12c8bda0d7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32430</TotalTime>
  <Words>333</Words>
  <Application>Microsoft Office PowerPoint</Application>
  <PresentationFormat>Widescreen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Symbol</vt:lpstr>
      <vt:lpstr>Office Theme</vt:lpstr>
      <vt:lpstr>PowerPoint Presentation</vt:lpstr>
      <vt:lpstr>Acknowledgement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Elyse Arnel</cp:lastModifiedBy>
  <cp:revision>1021</cp:revision>
  <cp:lastPrinted>2022-07-20T03:48:26Z</cp:lastPrinted>
  <dcterms:created xsi:type="dcterms:W3CDTF">2016-12-06T03:22:45Z</dcterms:created>
  <dcterms:modified xsi:type="dcterms:W3CDTF">2025-12-01T05:16:21Z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0x0101000B46637ADF9DA141A0BF1BE449E9CCB5</vt:lpwstr>
  </property>
</Properties>
</file>